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15" r:id="rId22"/>
    <p:sldId id="331" r:id="rId23"/>
    <p:sldId id="318" r:id="rId24"/>
    <p:sldId id="323" r:id="rId25"/>
    <p:sldId id="321" r:id="rId26"/>
    <p:sldId id="324" r:id="rId27"/>
    <p:sldId id="325" r:id="rId28"/>
    <p:sldId id="327" r:id="rId29"/>
    <p:sldId id="326" r:id="rId30"/>
    <p:sldId id="328" r:id="rId31"/>
    <p:sldId id="329" r:id="rId32"/>
    <p:sldId id="330" r:id="rId33"/>
    <p:sldId id="322" r:id="rId34"/>
    <p:sldId id="319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4"/>
    <p:restoredTop sz="84261"/>
  </p:normalViewPr>
  <p:slideViewPr>
    <p:cSldViewPr snapToGrid="0" snapToObjects="1">
      <p:cViewPr>
        <p:scale>
          <a:sx n="95" d="100"/>
          <a:sy n="95" d="100"/>
        </p:scale>
        <p:origin x="392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commentAuthors" Target="commentAuthors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730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611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94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7869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94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5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529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33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942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23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32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079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536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278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7960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26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62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981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674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716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27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8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44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78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84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Billions of wasted spending, ineffective drugs brought to</a:t>
            </a:r>
            <a:r>
              <a:rPr lang="en-US" baseline="0" dirty="0" smtClean="0"/>
              <a:t> market, dangerous drugs brought to market, worst of all: death!10-15 years, 500m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733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52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29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ri.umass.edu/236/hash/31e2ff374b6377b2ddec04deaa6388b1/publication/566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peri.umass.edu/236/hash/31e2ff374b6377b2ddec04deaa6388b1/publication/566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peri.umass.edu/236/hash/31e2ff374b6377b2ddec04deaa6388b1/publication/566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conda.io/docs/using/envs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08221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Software Engineering for Data Scientists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259946"/>
            <a:ext cx="8705850" cy="115045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David A. C. Beck (dacb)</a:t>
            </a:r>
          </a:p>
          <a:p>
            <a:r>
              <a:rPr lang="en-US" dirty="0" smtClean="0"/>
              <a:t>Chemical Engineering &amp; </a:t>
            </a:r>
            <a:r>
              <a:rPr lang="en-US" dirty="0" err="1" smtClean="0"/>
              <a:t>eScience</a:t>
            </a:r>
            <a:r>
              <a:rPr lang="en-US" dirty="0" smtClean="0"/>
              <a:t> Institute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Advancing data-intensive </a:t>
            </a:r>
            <a:r>
              <a:rPr lang="en-US" dirty="0" smtClean="0"/>
              <a:t>discovery in all fields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Be boundless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8600" y="48626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2976193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28600" y="2812059"/>
            <a:ext cx="8705850" cy="2173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Reproducible computations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8605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fails in medicine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What are the repercussions of irreproducible results in medicine?</a:t>
            </a:r>
          </a:p>
          <a:p>
            <a:endParaRPr lang="en-US" dirty="0"/>
          </a:p>
          <a:p>
            <a:pPr lvl="1"/>
            <a:r>
              <a:rPr lang="en-US" dirty="0" smtClean="0"/>
              <a:t>Biotech companies</a:t>
            </a:r>
          </a:p>
          <a:p>
            <a:pPr lvl="1"/>
            <a:r>
              <a:rPr lang="en-US" dirty="0" smtClean="0"/>
              <a:t>Government</a:t>
            </a:r>
          </a:p>
          <a:p>
            <a:pPr lvl="1"/>
            <a:r>
              <a:rPr lang="en-US" dirty="0" smtClean="0"/>
              <a:t>People?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835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38740"/>
            <a:ext cx="9144000" cy="4269719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3175000" y="3797300"/>
            <a:ext cx="330200" cy="14097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Grab your way-back hat and put it on!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24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Grab your way-back hat and put it on!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33" y="1631180"/>
            <a:ext cx="8372731" cy="517842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1346200" y="2768600"/>
            <a:ext cx="609600" cy="5080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4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2010 paper by Reinhart &amp; Rogoff “Growth in a Time of Debt”</a:t>
            </a:r>
          </a:p>
          <a:p>
            <a:pPr lvl="1"/>
            <a:r>
              <a:rPr lang="mr-IN" b="1" dirty="0" smtClean="0"/>
              <a:t>…</a:t>
            </a:r>
            <a:r>
              <a:rPr lang="en-US" b="1" dirty="0" smtClean="0"/>
              <a:t>high </a:t>
            </a:r>
            <a:r>
              <a:rPr lang="en-US" b="1" dirty="0"/>
              <a:t>debt/GDP levels (90 percent and above) are associated with notably lower growth </a:t>
            </a:r>
            <a:r>
              <a:rPr lang="en-US" b="1" dirty="0" smtClean="0"/>
              <a:t>outcomes.</a:t>
            </a:r>
          </a:p>
          <a:p>
            <a:pPr lvl="1"/>
            <a:r>
              <a:rPr lang="en-US" b="1" dirty="0" smtClean="0"/>
              <a:t>Debt </a:t>
            </a:r>
            <a:r>
              <a:rPr lang="en-US" b="1" dirty="0"/>
              <a:t>to GDP ratios over 90% have read GDP growth of -0.1</a:t>
            </a:r>
            <a:r>
              <a:rPr lang="en-US" b="1" dirty="0" smtClean="0"/>
              <a:t>%</a:t>
            </a:r>
          </a:p>
          <a:p>
            <a:pPr lvl="1"/>
            <a:r>
              <a:rPr lang="en-US" b="1" dirty="0"/>
              <a:t>Seldom do countries “grow” their way out of debts</a:t>
            </a:r>
            <a:r>
              <a:rPr lang="en-US" b="1" dirty="0" smtClean="0"/>
              <a:t>.</a:t>
            </a:r>
            <a:endParaRPr lang="en-US" b="1" dirty="0"/>
          </a:p>
          <a:p>
            <a:pPr lvl="1"/>
            <a:endParaRPr lang="en-US" b="1" dirty="0" smtClean="0"/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04800" y="6546365"/>
            <a:ext cx="8746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</a:t>
            </a:r>
            <a:r>
              <a:rPr lang="en-US" sz="1200"/>
              <a:t>and </a:t>
            </a:r>
            <a:r>
              <a:rPr lang="en-US" sz="1200" smtClean="0"/>
              <a:t>Kenneth </a:t>
            </a:r>
            <a:r>
              <a:rPr lang="en-US" sz="1200" dirty="0"/>
              <a:t>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573-78.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03164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Paper was widely cited by</a:t>
            </a:r>
          </a:p>
          <a:p>
            <a:pPr lvl="1"/>
            <a:r>
              <a:rPr lang="en-US" dirty="0" smtClean="0"/>
              <a:t>Political parties</a:t>
            </a:r>
          </a:p>
          <a:p>
            <a:pPr lvl="1"/>
            <a:r>
              <a:rPr lang="en-US" dirty="0" smtClean="0"/>
              <a:t>Governments</a:t>
            </a:r>
          </a:p>
          <a:p>
            <a:pPr lvl="1"/>
            <a:r>
              <a:rPr lang="en-US" dirty="0" smtClean="0"/>
              <a:t>International lending agencies</a:t>
            </a:r>
          </a:p>
          <a:p>
            <a:r>
              <a:rPr lang="en-US" dirty="0" smtClean="0"/>
              <a:t>To show that </a:t>
            </a:r>
            <a:r>
              <a:rPr lang="en-US" b="1" u="sng" dirty="0" smtClean="0"/>
              <a:t>austerity</a:t>
            </a:r>
            <a:r>
              <a:rPr lang="en-US" dirty="0" smtClean="0"/>
              <a:t> was the solution to the global recession </a:t>
            </a:r>
          </a:p>
          <a:p>
            <a:r>
              <a:rPr lang="en-US" dirty="0" smtClean="0"/>
              <a:t>Even part of the 2012 US presidential election!</a:t>
            </a:r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04800" y="6546365"/>
            <a:ext cx="8746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</a:t>
            </a:r>
            <a:r>
              <a:rPr lang="en-US" sz="1200"/>
              <a:t>and </a:t>
            </a:r>
            <a:r>
              <a:rPr lang="en-US" sz="1200" smtClean="0"/>
              <a:t>Kenneth </a:t>
            </a:r>
            <a:r>
              <a:rPr lang="en-US" sz="1200" dirty="0"/>
              <a:t>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573-78.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40775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UMass Amherst Graduate student Thomas Herndon</a:t>
            </a:r>
          </a:p>
          <a:p>
            <a:pPr lvl="1"/>
            <a:r>
              <a:rPr lang="en-US" dirty="0" smtClean="0"/>
              <a:t>Tried to reproduce the results of the paper for a class: </a:t>
            </a:r>
            <a:r>
              <a:rPr lang="en-US" b="1" dirty="0" smtClean="0"/>
              <a:t>couldn’t</a:t>
            </a:r>
            <a:endParaRPr lang="en-US" dirty="0" smtClean="0"/>
          </a:p>
          <a:p>
            <a:pPr lvl="1"/>
            <a:r>
              <a:rPr lang="en-US" dirty="0" smtClean="0"/>
              <a:t>Requested the ‘code’ for the computations from R&amp;R: got an Excel spreadsheet</a:t>
            </a:r>
          </a:p>
          <a:p>
            <a:pPr lvl="1"/>
            <a:r>
              <a:rPr lang="en-US" dirty="0" smtClean="0"/>
              <a:t>Found multiple errors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2495" y="6324600"/>
            <a:ext cx="99200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and Kenneth 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</a:t>
            </a:r>
            <a:r>
              <a:rPr lang="en-US" sz="1200" dirty="0" smtClean="0"/>
              <a:t>.</a:t>
            </a:r>
          </a:p>
          <a:p>
            <a:pPr>
              <a:buNone/>
            </a:pPr>
            <a:r>
              <a:rPr lang="en-US" sz="1200" dirty="0"/>
              <a:t>Thomas Herndon, Michael Ash &amp; Robert </a:t>
            </a:r>
            <a:r>
              <a:rPr lang="en-US" sz="1200" dirty="0" err="1"/>
              <a:t>Pollin</a:t>
            </a:r>
            <a:r>
              <a:rPr lang="en-US" sz="1200" dirty="0"/>
              <a:t>, </a:t>
            </a:r>
            <a:r>
              <a:rPr lang="en-US" sz="1200" u="sng" dirty="0">
                <a:hlinkClick r:id="rId3"/>
              </a:rPr>
              <a:t>Does High Public Debt Consistently Stifle Economic Growth? A Critique of Reinhart and Rogoff</a:t>
            </a:r>
            <a:endParaRPr lang="en-US" sz="1200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904" y="4246971"/>
            <a:ext cx="1445296" cy="197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7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UMass Amherst Graduate student Thomas Herndon</a:t>
            </a:r>
          </a:p>
          <a:p>
            <a:pPr lvl="1"/>
            <a:r>
              <a:rPr lang="en-US" dirty="0" smtClean="0"/>
              <a:t>Found multiple errors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2495" y="6324600"/>
            <a:ext cx="99200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and Kenneth 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</a:t>
            </a:r>
            <a:r>
              <a:rPr lang="en-US" sz="1200" dirty="0" smtClean="0"/>
              <a:t>.</a:t>
            </a:r>
          </a:p>
          <a:p>
            <a:pPr>
              <a:buNone/>
            </a:pPr>
            <a:r>
              <a:rPr lang="en-US" sz="1200" dirty="0"/>
              <a:t>Thomas Herndon, Michael Ash &amp; Robert </a:t>
            </a:r>
            <a:r>
              <a:rPr lang="en-US" sz="1200" dirty="0" err="1"/>
              <a:t>Pollin</a:t>
            </a:r>
            <a:r>
              <a:rPr lang="en-US" sz="1200" dirty="0"/>
              <a:t>, </a:t>
            </a:r>
            <a:r>
              <a:rPr lang="en-US" sz="1200" u="sng" dirty="0">
                <a:hlinkClick r:id="rId3"/>
              </a:rPr>
              <a:t>Does High Public Debt Consistently Stifle Economic Growth? A Critique of Reinhart and Rogoff</a:t>
            </a:r>
            <a:endParaRPr lang="en-US" sz="1200" i="1" dirty="0"/>
          </a:p>
        </p:txBody>
      </p:sp>
      <p:sp>
        <p:nvSpPr>
          <p:cNvPr id="4" name="Rectangle 3"/>
          <p:cNvSpPr/>
          <p:nvPr/>
        </p:nvSpPr>
        <p:spPr>
          <a:xfrm>
            <a:off x="609600" y="3340825"/>
            <a:ext cx="7721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 smtClean="0"/>
              <a:t>Coding </a:t>
            </a:r>
            <a:r>
              <a:rPr lang="en-US" sz="3200" u="sng" dirty="0"/>
              <a:t>errors</a:t>
            </a:r>
            <a:r>
              <a:rPr lang="en-US" sz="3200" dirty="0"/>
              <a:t>, </a:t>
            </a:r>
            <a:r>
              <a:rPr lang="en-US" sz="3200" u="sng" dirty="0"/>
              <a:t>selective exclusion </a:t>
            </a:r>
            <a:r>
              <a:rPr lang="en-US" sz="3200" dirty="0"/>
              <a:t>of available data, and </a:t>
            </a:r>
            <a:r>
              <a:rPr lang="en-US" sz="3200" u="sng" dirty="0"/>
              <a:t>unconventional weighting </a:t>
            </a:r>
            <a:r>
              <a:rPr lang="en-US" sz="3200" dirty="0"/>
              <a:t>of summary statistics lead to </a:t>
            </a:r>
            <a:r>
              <a:rPr lang="en-US" sz="3200" u="sng" dirty="0"/>
              <a:t>serious errors </a:t>
            </a:r>
            <a:r>
              <a:rPr lang="en-US" sz="3200" dirty="0"/>
              <a:t>that inaccurately represent the relationship between public debt and GDP </a:t>
            </a:r>
            <a:r>
              <a:rPr lang="en-US" sz="3200" dirty="0" smtClean="0"/>
              <a:t>growth.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65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5344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Herndon fixed the errors and reexamined claims</a:t>
            </a:r>
          </a:p>
          <a:p>
            <a:r>
              <a:rPr lang="en-US" dirty="0" smtClean="0"/>
              <a:t>Original claims</a:t>
            </a:r>
          </a:p>
          <a:p>
            <a:pPr lvl="1"/>
            <a:r>
              <a:rPr lang="en-US" dirty="0" smtClean="0"/>
              <a:t>Debt to GDP ratios over 90% have real GDP growth of </a:t>
            </a:r>
            <a:r>
              <a:rPr lang="en-US" b="1" dirty="0" smtClean="0"/>
              <a:t>-0.1%</a:t>
            </a:r>
          </a:p>
          <a:p>
            <a:pPr lvl="1"/>
            <a:r>
              <a:rPr lang="en-US" dirty="0" smtClean="0"/>
              <a:t>In a recession: Austerity good, spending bad</a:t>
            </a:r>
            <a:endParaRPr lang="en-US" dirty="0"/>
          </a:p>
          <a:p>
            <a:r>
              <a:rPr lang="en-US" dirty="0" smtClean="0"/>
              <a:t>Modified claims</a:t>
            </a:r>
          </a:p>
          <a:p>
            <a:pPr lvl="1"/>
            <a:r>
              <a:rPr lang="en-US" dirty="0" smtClean="0"/>
              <a:t>Debt to GDP ratios over 90% have real GDP growth of </a:t>
            </a:r>
            <a:r>
              <a:rPr lang="en-US" b="1" dirty="0" smtClean="0"/>
              <a:t>2.2%</a:t>
            </a:r>
          </a:p>
          <a:p>
            <a:pPr lvl="1"/>
            <a:r>
              <a:rPr lang="en-US" dirty="0"/>
              <a:t>In a recession: </a:t>
            </a:r>
            <a:r>
              <a:rPr lang="en-US" dirty="0" smtClean="0"/>
              <a:t>Spending good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2495" y="6324600"/>
            <a:ext cx="99200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/>
              <a:t>Reinhart, Carmen M., and Kenneth S. </a:t>
            </a:r>
            <a:r>
              <a:rPr lang="en-US" sz="1200" dirty="0" err="1"/>
              <a:t>Rogoff</a:t>
            </a:r>
            <a:r>
              <a:rPr lang="en-US" sz="1200" dirty="0"/>
              <a:t>. 2010. "Growth in a Time of Debt." </a:t>
            </a:r>
            <a:r>
              <a:rPr lang="en-US" sz="1200" i="1" dirty="0"/>
              <a:t>American Economic Review</a:t>
            </a:r>
            <a:r>
              <a:rPr lang="en-US" sz="1200" dirty="0"/>
              <a:t>, 100(2): 573-78</a:t>
            </a:r>
            <a:r>
              <a:rPr lang="en-US" sz="1200" dirty="0" smtClean="0"/>
              <a:t>.</a:t>
            </a:r>
          </a:p>
          <a:p>
            <a:pPr>
              <a:buNone/>
            </a:pPr>
            <a:r>
              <a:rPr lang="en-US" sz="1200" dirty="0"/>
              <a:t>Thomas Herndon, Michael Ash &amp; Robert </a:t>
            </a:r>
            <a:r>
              <a:rPr lang="en-US" sz="1200" dirty="0" err="1"/>
              <a:t>Pollin</a:t>
            </a:r>
            <a:r>
              <a:rPr lang="en-US" sz="1200" dirty="0"/>
              <a:t>, </a:t>
            </a:r>
            <a:r>
              <a:rPr lang="en-US" sz="1200" u="sng" dirty="0">
                <a:hlinkClick r:id="rId3"/>
              </a:rPr>
              <a:t>Does High Public Debt Consistently Stifle Economic Growth? A Critique of Reinhart and Rogoff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85519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global impact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Grab your way-back hat and put it on!</a:t>
            </a:r>
          </a:p>
          <a:p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33" y="1631180"/>
            <a:ext cx="8372731" cy="517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5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Epic fail, global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What effect did the incorrect R&amp;R paper have?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309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Terminology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are we guarding against?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are the tools we can use for defense?</a:t>
            </a:r>
            <a:endParaRPr lang="en-US" dirty="0">
              <a:latin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22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failure, part 4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950" y="1648857"/>
            <a:ext cx="3594100" cy="49598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611779"/>
            <a:ext cx="88519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www.nature.com</a:t>
            </a:r>
            <a:r>
              <a:rPr lang="en-US" sz="1000" dirty="0"/>
              <a:t>/news/over-half-of-psychology-studies-fail-reproducibility-test-1.18248</a:t>
            </a:r>
          </a:p>
        </p:txBody>
      </p:sp>
    </p:spTree>
    <p:extLst>
      <p:ext uri="{BB962C8B-B14F-4D97-AF65-F5344CB8AC3E}">
        <p14:creationId xmlns:p14="http://schemas.microsoft.com/office/powerpoint/2010/main" val="82420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Social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factors, e.g.</a:t>
            </a:r>
          </a:p>
          <a:p>
            <a:pPr lvl="1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Fraud, misconduct</a:t>
            </a:r>
          </a:p>
          <a:p>
            <a:pPr lvl="1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Pressure to publish</a:t>
            </a:r>
          </a:p>
          <a:p>
            <a:r>
              <a:rPr lang="en-US" i="1" dirty="0"/>
              <a:t>p</a:t>
            </a:r>
            <a:r>
              <a:rPr lang="en-US" dirty="0" smtClean="0"/>
              <a:t>-hacking</a:t>
            </a:r>
          </a:p>
          <a:p>
            <a:r>
              <a:rPr lang="en-US" dirty="0" smtClean="0"/>
              <a:t>Poor experimental design</a:t>
            </a:r>
          </a:p>
          <a:p>
            <a:pPr lvl="1"/>
            <a:r>
              <a:rPr lang="en-US" dirty="0" smtClean="0"/>
              <a:t>Small effect size</a:t>
            </a:r>
          </a:p>
          <a:p>
            <a:pPr lvl="1"/>
            <a:r>
              <a:rPr lang="en-US" dirty="0" smtClean="0"/>
              <a:t>Small sample size</a:t>
            </a:r>
          </a:p>
          <a:p>
            <a:r>
              <a:rPr lang="en-US" b="1" dirty="0" smtClean="0"/>
              <a:t>Data not </a:t>
            </a:r>
            <a:r>
              <a:rPr lang="en-US" b="1" dirty="0" smtClean="0"/>
              <a:t>available or disclosed</a:t>
            </a:r>
          </a:p>
          <a:p>
            <a:r>
              <a:rPr lang="en-US" b="1" dirty="0" smtClean="0"/>
              <a:t>Software not available or other software issue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3988971" y="1910834"/>
            <a:ext cx="39746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Important but not Data Science related.</a:t>
            </a:r>
          </a:p>
          <a:p>
            <a:pPr algn="ctr"/>
            <a:r>
              <a:rPr lang="en-US" b="1" dirty="0" smtClean="0"/>
              <a:t>WE ARE WORKING ON THESE!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1916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p-</a:t>
            </a:r>
            <a:r>
              <a:rPr lang="en-US" dirty="0" smtClean="0"/>
              <a:t>hacking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Do a study to test some hypothesis</a:t>
            </a:r>
          </a:p>
          <a:p>
            <a:pPr lvl="1"/>
            <a:r>
              <a:rPr lang="en-US" dirty="0" smtClean="0"/>
              <a:t>E.g. an apple a day keeps the Dr. away</a:t>
            </a:r>
          </a:p>
          <a:p>
            <a:r>
              <a:rPr lang="en-US" dirty="0" smtClean="0"/>
              <a:t>Use a </a:t>
            </a:r>
            <a:r>
              <a:rPr lang="en-US" i="1" dirty="0" smtClean="0"/>
              <a:t>p-</a:t>
            </a:r>
            <a:r>
              <a:rPr lang="en-US" dirty="0" smtClean="0"/>
              <a:t>value of 0.05</a:t>
            </a:r>
          </a:p>
          <a:p>
            <a:pPr lvl="1"/>
            <a:r>
              <a:rPr lang="en-US" dirty="0" smtClean="0"/>
              <a:t>i.e. 5% chance of </a:t>
            </a:r>
            <a:r>
              <a:rPr lang="en-US" dirty="0"/>
              <a:t>seeing a difference at least as big as we </a:t>
            </a:r>
            <a:r>
              <a:rPr lang="en-US" dirty="0" smtClean="0"/>
              <a:t>have, </a:t>
            </a:r>
            <a:r>
              <a:rPr lang="en-US" dirty="0"/>
              <a:t>by chance </a:t>
            </a:r>
            <a:r>
              <a:rPr lang="en-US" dirty="0" smtClean="0"/>
              <a:t>alone</a:t>
            </a:r>
          </a:p>
          <a:p>
            <a:r>
              <a:rPr lang="en-US" dirty="0" smtClean="0"/>
              <a:t>Perform 1000s of statistical tests</a:t>
            </a:r>
          </a:p>
          <a:p>
            <a:r>
              <a:rPr lang="en-US" dirty="0" smtClean="0"/>
              <a:t>What happens?</a:t>
            </a:r>
          </a:p>
          <a:p>
            <a:pPr marL="0" indent="0" algn="ctr">
              <a:buNone/>
            </a:pPr>
            <a:r>
              <a:rPr lang="en-US" b="1" smtClean="0">
                <a:solidFill>
                  <a:srgbClr val="FF0000"/>
                </a:solidFill>
              </a:rPr>
              <a:t>Some significant </a:t>
            </a:r>
            <a:r>
              <a:rPr lang="en-US" b="1" dirty="0">
                <a:solidFill>
                  <a:srgbClr val="FF0000"/>
                </a:solidFill>
              </a:rPr>
              <a:t>results by chance alone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171449" y="6348274"/>
            <a:ext cx="88011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>
                <a:solidFill>
                  <a:srgbClr val="000000"/>
                </a:solidFill>
                <a:latin typeface="Lora" charset="0"/>
              </a:rPr>
              <a:t>1. Simmons</a:t>
            </a:r>
            <a:r>
              <a:rPr lang="en-US" sz="1000" dirty="0">
                <a:solidFill>
                  <a:srgbClr val="000000"/>
                </a:solidFill>
                <a:latin typeface="Lora" charset="0"/>
              </a:rPr>
              <a:t>, J.P., N.D. Nelson, and U. </a:t>
            </a:r>
            <a:r>
              <a:rPr lang="en-US" sz="1000" dirty="0" err="1">
                <a:solidFill>
                  <a:srgbClr val="000000"/>
                </a:solidFill>
                <a:latin typeface="Lora" charset="0"/>
              </a:rPr>
              <a:t>Simonsohn</a:t>
            </a:r>
            <a:r>
              <a:rPr lang="en-US" sz="1000" dirty="0">
                <a:solidFill>
                  <a:srgbClr val="000000"/>
                </a:solidFill>
                <a:latin typeface="Lora" charset="0"/>
              </a:rPr>
              <a:t>. 2011. False-positive psychology: Undisclosed flexibility in data collection and analysis allows presenting anything as significant. </a:t>
            </a:r>
            <a:r>
              <a:rPr lang="en-US" sz="1000" i="1" dirty="0">
                <a:solidFill>
                  <a:srgbClr val="000000"/>
                </a:solidFill>
                <a:latin typeface="Lora" charset="0"/>
              </a:rPr>
              <a:t>Psychological Science</a:t>
            </a:r>
            <a:r>
              <a:rPr lang="en-US" sz="1000" dirty="0">
                <a:solidFill>
                  <a:srgbClr val="000000"/>
                </a:solidFill>
                <a:latin typeface="Lora" charset="0"/>
              </a:rPr>
              <a:t> 22(11):1359-1366.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1935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availability</a:t>
            </a:r>
          </a:p>
          <a:p>
            <a:pPr lvl="1"/>
            <a:r>
              <a:rPr lang="en-US" dirty="0"/>
              <a:t>Deposit data in a </a:t>
            </a:r>
            <a:r>
              <a:rPr lang="en-US" dirty="0" smtClean="0"/>
              <a:t>repository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Versioning</a:t>
            </a:r>
          </a:p>
          <a:p>
            <a:pPr lvl="1"/>
            <a:r>
              <a:rPr lang="en-US" dirty="0" smtClean="0"/>
              <a:t>Explicit versioning in file names</a:t>
            </a:r>
          </a:p>
          <a:p>
            <a:pPr lvl="1"/>
            <a:r>
              <a:rPr lang="en-US" dirty="0" smtClean="0"/>
              <a:t>Record date retrieved in file names</a:t>
            </a:r>
          </a:p>
          <a:p>
            <a:pPr lvl="1"/>
            <a:r>
              <a:rPr lang="en-US" dirty="0" smtClean="0"/>
              <a:t>Compute and record md5sum of files (demo)</a:t>
            </a:r>
          </a:p>
          <a:p>
            <a:pPr lvl="1"/>
            <a:endParaRPr lang="en-US" dirty="0"/>
          </a:p>
          <a:p>
            <a:r>
              <a:rPr lang="en-US" dirty="0" smtClean="0"/>
              <a:t>Different data or new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09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would more data change the result?</a:t>
            </a:r>
          </a:p>
          <a:p>
            <a:pPr lvl="1"/>
            <a:r>
              <a:rPr lang="en-US" dirty="0"/>
              <a:t>Use a </a:t>
            </a:r>
            <a:r>
              <a:rPr lang="en-US" i="1" dirty="0"/>
              <a:t>p-</a:t>
            </a:r>
            <a:r>
              <a:rPr lang="en-US" dirty="0"/>
              <a:t>value of 0.05</a:t>
            </a:r>
          </a:p>
          <a:p>
            <a:pPr lvl="2"/>
            <a:r>
              <a:rPr lang="en-US" dirty="0"/>
              <a:t>i.e. 5% chance of seeing a difference at least as big as we have, by chance alone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8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Software or source code private</a:t>
            </a:r>
          </a:p>
          <a:p>
            <a:pPr lvl="2"/>
            <a:r>
              <a:rPr lang="en-US" dirty="0" smtClean="0"/>
              <a:t>’Open’ software is reviewable</a:t>
            </a:r>
          </a:p>
          <a:p>
            <a:pPr lvl="2"/>
            <a:r>
              <a:rPr lang="en-US" dirty="0"/>
              <a:t>’Open’ software is </a:t>
            </a:r>
            <a:r>
              <a:rPr lang="en-US" dirty="0" smtClean="0"/>
              <a:t>replicable</a:t>
            </a:r>
            <a:endParaRPr lang="en-US" dirty="0"/>
          </a:p>
          <a:p>
            <a:pPr lvl="2"/>
            <a:r>
              <a:rPr lang="en-US" dirty="0"/>
              <a:t>’Open’ software is </a:t>
            </a:r>
            <a:r>
              <a:rPr lang="en-US" dirty="0" smtClean="0"/>
              <a:t>producible</a:t>
            </a:r>
            <a:endParaRPr lang="en-US" dirty="0"/>
          </a:p>
          <a:p>
            <a:pPr lvl="2"/>
            <a:r>
              <a:rPr lang="en-US" dirty="0"/>
              <a:t>’Open’ software is </a:t>
            </a:r>
            <a:r>
              <a:rPr lang="en-US" dirty="0" smtClean="0"/>
              <a:t>auditable</a:t>
            </a:r>
            <a:endParaRPr lang="en-US" dirty="0"/>
          </a:p>
          <a:p>
            <a:pPr lvl="2"/>
            <a:r>
              <a:rPr lang="en-US" dirty="0" smtClean="0"/>
              <a:t>Code reviews for quality, purpose and intent</a:t>
            </a:r>
          </a:p>
          <a:p>
            <a:pPr lvl="3"/>
            <a:r>
              <a:rPr lang="en-US" dirty="0" smtClean="0"/>
              <a:t>You learn stuff from reviewing other people’s code</a:t>
            </a:r>
          </a:p>
          <a:p>
            <a:pPr lvl="3"/>
            <a:r>
              <a:rPr lang="en-US" dirty="0" smtClean="0"/>
              <a:t>People help you find stuff in your own code</a:t>
            </a:r>
          </a:p>
          <a:p>
            <a:pPr lvl="3"/>
            <a:r>
              <a:rPr lang="en-US" dirty="0" smtClean="0"/>
              <a:t>Remember that compliment sandwiches taste great!</a:t>
            </a:r>
            <a:endParaRPr lang="en-US" dirty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2907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 smtClean="0"/>
              <a:t>Dependency chains (A depends on B depends on C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Conflicting dependencies</a:t>
            </a:r>
          </a:p>
          <a:p>
            <a:pPr lvl="2"/>
            <a:r>
              <a:rPr lang="en-US" dirty="0" smtClean="0"/>
              <a:t>Circular dependencies (A depends on B depends on A)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3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smtClean="0"/>
              <a:t>Virtual environments (for python)</a:t>
            </a:r>
          </a:p>
          <a:p>
            <a:pPr lvl="3"/>
            <a:r>
              <a:rPr lang="en-US" dirty="0" err="1" smtClean="0"/>
              <a:t>conda</a:t>
            </a:r>
            <a:r>
              <a:rPr lang="en-US" dirty="0" smtClean="0"/>
              <a:t> create </a:t>
            </a:r>
            <a:r>
              <a:rPr lang="mr-IN" dirty="0" smtClean="0"/>
              <a:t>–</a:t>
            </a:r>
            <a:r>
              <a:rPr lang="en-US" dirty="0" smtClean="0"/>
              <a:t>n &lt;name&gt; &lt;options&gt;</a:t>
            </a:r>
          </a:p>
          <a:p>
            <a:pPr lvl="3"/>
            <a:r>
              <a:rPr lang="en-US" dirty="0" smtClean="0"/>
              <a:t>Where options are things like what python version to use</a:t>
            </a:r>
          </a:p>
          <a:p>
            <a:pPr lvl="3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conda.io/docs/using/envs.html</a:t>
            </a:r>
            <a:endParaRPr lang="en-US" dirty="0"/>
          </a:p>
          <a:p>
            <a:pPr lvl="3"/>
            <a:r>
              <a:rPr lang="en-US" dirty="0" smtClean="0"/>
              <a:t>After creating, switch to it with ‘source activate &lt;name&gt;’</a:t>
            </a:r>
          </a:p>
          <a:p>
            <a:pPr lvl="4"/>
            <a:r>
              <a:rPr lang="en-US" dirty="0" smtClean="0"/>
              <a:t>Do a `which python`</a:t>
            </a:r>
          </a:p>
          <a:p>
            <a:pPr lvl="3"/>
            <a:r>
              <a:rPr lang="en-US" dirty="0" smtClean="0"/>
              <a:t>Switch out with ‘source deactivate &lt;name&gt;’</a:t>
            </a:r>
          </a:p>
          <a:p>
            <a:pPr lvl="3"/>
            <a:r>
              <a:rPr lang="en-US" dirty="0" smtClean="0"/>
              <a:t>Use </a:t>
            </a:r>
            <a:r>
              <a:rPr lang="en-US" dirty="0" err="1" smtClean="0"/>
              <a:t>conda</a:t>
            </a:r>
            <a:r>
              <a:rPr lang="en-US" dirty="0" smtClean="0"/>
              <a:t> or pip to install packages</a:t>
            </a:r>
          </a:p>
          <a:p>
            <a:pPr lvl="3"/>
            <a:r>
              <a:rPr lang="en-US" dirty="0" smtClean="0"/>
              <a:t>Export environment: `</a:t>
            </a:r>
            <a:r>
              <a:rPr lang="en-US" dirty="0" err="1" smtClean="0"/>
              <a:t>conda</a:t>
            </a:r>
            <a:r>
              <a:rPr lang="en-US" dirty="0"/>
              <a:t> </a:t>
            </a:r>
            <a:r>
              <a:rPr lang="en-US" dirty="0" err="1"/>
              <a:t>env</a:t>
            </a:r>
            <a:r>
              <a:rPr lang="en-US" dirty="0"/>
              <a:t> export &gt; </a:t>
            </a:r>
            <a:r>
              <a:rPr lang="en-US" dirty="0" err="1" smtClean="0"/>
              <a:t>environment.yml</a:t>
            </a:r>
            <a:r>
              <a:rPr lang="en-US" dirty="0" smtClean="0"/>
              <a:t>`</a:t>
            </a:r>
          </a:p>
          <a:p>
            <a:pPr lvl="3"/>
            <a:r>
              <a:rPr lang="en-US" dirty="0" smtClean="0"/>
              <a:t>Create an environment: `</a:t>
            </a:r>
            <a:r>
              <a:rPr lang="en-US" dirty="0" err="1" smtClean="0"/>
              <a:t>conda</a:t>
            </a:r>
            <a:r>
              <a:rPr lang="en-US" dirty="0"/>
              <a:t> </a:t>
            </a:r>
            <a:r>
              <a:rPr lang="en-US" dirty="0" err="1"/>
              <a:t>env</a:t>
            </a:r>
            <a:r>
              <a:rPr lang="en-US" dirty="0"/>
              <a:t> create -f </a:t>
            </a:r>
            <a:r>
              <a:rPr lang="en-US" dirty="0" err="1" smtClean="0"/>
              <a:t>environment.yml</a:t>
            </a:r>
            <a:r>
              <a:rPr lang="en-US" dirty="0" smtClean="0"/>
              <a:t>`</a:t>
            </a:r>
            <a:endParaRPr lang="en-US" dirty="0"/>
          </a:p>
          <a:p>
            <a:pPr lvl="3"/>
            <a:r>
              <a:rPr lang="en-US" dirty="0" smtClean="0"/>
              <a:t>Play time!</a:t>
            </a:r>
          </a:p>
        </p:txBody>
      </p:sp>
    </p:spTree>
    <p:extLst>
      <p:ext uri="{BB962C8B-B14F-4D97-AF65-F5344CB8AC3E}">
        <p14:creationId xmlns:p14="http://schemas.microsoft.com/office/powerpoint/2010/main" val="128084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smtClean="0"/>
              <a:t>Virtual environments (for python)</a:t>
            </a:r>
          </a:p>
          <a:p>
            <a:pPr lvl="3"/>
            <a:r>
              <a:rPr lang="en-US" dirty="0" smtClean="0"/>
              <a:t>Solves many problems but not all</a:t>
            </a:r>
            <a:r>
              <a:rPr lang="mr-IN" dirty="0" smtClean="0"/>
              <a:t>…</a:t>
            </a:r>
            <a:r>
              <a:rPr lang="en-US" dirty="0" smtClean="0"/>
              <a:t>  </a:t>
            </a:r>
          </a:p>
          <a:p>
            <a:pPr lvl="3"/>
            <a:r>
              <a:rPr lang="en-US" dirty="0" smtClean="0"/>
              <a:t>Why?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508000"/>
            <a:ext cx="6350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34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err="1" smtClean="0"/>
              <a:t>Reprozip</a:t>
            </a:r>
            <a:r>
              <a:rPr lang="en-US" dirty="0"/>
              <a:t> (http://</a:t>
            </a:r>
            <a:r>
              <a:rPr lang="en-US" dirty="0" err="1" smtClean="0"/>
              <a:t>reprozip.readthedocs.io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dirty="0" smtClean="0"/>
              <a:t>/1.0.x/</a:t>
            </a:r>
            <a:r>
              <a:rPr lang="en-US" dirty="0" err="1" smtClean="0"/>
              <a:t>reprozip.html</a:t>
            </a:r>
            <a:r>
              <a:rPr lang="en-US" dirty="0" smtClean="0"/>
              <a:t>)</a:t>
            </a:r>
          </a:p>
          <a:p>
            <a:pPr lvl="3"/>
            <a:r>
              <a:rPr lang="en-US" dirty="0" smtClean="0"/>
              <a:t>Captures </a:t>
            </a:r>
            <a:r>
              <a:rPr lang="en-US" dirty="0"/>
              <a:t>all the necessary components in a single, </a:t>
            </a:r>
            <a:r>
              <a:rPr lang="en-US" dirty="0" smtClean="0"/>
              <a:t>distributable package</a:t>
            </a:r>
          </a:p>
          <a:p>
            <a:pPr lvl="3"/>
            <a:r>
              <a:rPr lang="en-US" dirty="0" smtClean="0"/>
              <a:t>Install: ’pip install </a:t>
            </a:r>
            <a:r>
              <a:rPr lang="en-US" dirty="0" err="1" smtClean="0"/>
              <a:t>reprozip</a:t>
            </a:r>
            <a:r>
              <a:rPr lang="en-US" dirty="0" smtClean="0"/>
              <a:t>’</a:t>
            </a:r>
          </a:p>
          <a:p>
            <a:pPr lvl="3"/>
            <a:r>
              <a:rPr lang="en-US" dirty="0" smtClean="0"/>
              <a:t>Trace:</a:t>
            </a:r>
          </a:p>
          <a:p>
            <a:pPr lvl="4"/>
            <a:r>
              <a:rPr lang="en-US" dirty="0" smtClean="0"/>
              <a:t>First time: ’</a:t>
            </a:r>
            <a:r>
              <a:rPr lang="en-US" dirty="0" err="1" smtClean="0"/>
              <a:t>reprozip</a:t>
            </a:r>
            <a:r>
              <a:rPr lang="en-US" dirty="0" smtClean="0"/>
              <a:t> trace </a:t>
            </a:r>
            <a:r>
              <a:rPr lang="en-US" b="1" dirty="0" smtClean="0"/>
              <a:t>&lt;command line&gt;</a:t>
            </a:r>
            <a:r>
              <a:rPr lang="en-US" dirty="0" smtClean="0"/>
              <a:t>’</a:t>
            </a:r>
          </a:p>
          <a:p>
            <a:pPr lvl="4"/>
            <a:r>
              <a:rPr lang="en-US" dirty="0" smtClean="0"/>
              <a:t>Subsequent: ’</a:t>
            </a:r>
            <a:r>
              <a:rPr lang="en-US" dirty="0" err="1" smtClean="0"/>
              <a:t>reprozip</a:t>
            </a:r>
            <a:r>
              <a:rPr lang="en-US" dirty="0"/>
              <a:t> trace </a:t>
            </a:r>
            <a:r>
              <a:rPr lang="en-US" dirty="0" smtClean="0"/>
              <a:t>--continue &lt;command line&gt;’</a:t>
            </a:r>
          </a:p>
          <a:p>
            <a:pPr lvl="3"/>
            <a:r>
              <a:rPr lang="en-US" dirty="0" smtClean="0"/>
              <a:t>Package: ‘</a:t>
            </a:r>
            <a:r>
              <a:rPr lang="en-US" dirty="0" err="1" smtClean="0"/>
              <a:t>reprozip</a:t>
            </a:r>
            <a:r>
              <a:rPr lang="en-US" dirty="0" smtClean="0"/>
              <a:t> pack </a:t>
            </a:r>
            <a:r>
              <a:rPr lang="en-US" dirty="0" err="1" smtClean="0"/>
              <a:t>package.rpz</a:t>
            </a:r>
            <a:r>
              <a:rPr lang="en-US" dirty="0" smtClean="0"/>
              <a:t>’</a:t>
            </a:r>
          </a:p>
          <a:p>
            <a:pPr lvl="3"/>
            <a:r>
              <a:rPr lang="en-US" dirty="0" smtClean="0"/>
              <a:t>Share the .</a:t>
            </a:r>
            <a:r>
              <a:rPr lang="en-US" dirty="0" err="1" smtClean="0"/>
              <a:t>rpz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914399" y="981634"/>
            <a:ext cx="7772401" cy="175432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Example trace command:</a:t>
            </a:r>
          </a:p>
          <a:p>
            <a:r>
              <a:rPr lang="en-US" sz="3600" dirty="0" smtClean="0"/>
              <a:t>% echo ‘print(“hello world”)’ &gt; </a:t>
            </a:r>
            <a:r>
              <a:rPr lang="en-US" sz="3600" dirty="0" err="1" smtClean="0"/>
              <a:t>test.py</a:t>
            </a:r>
            <a:endParaRPr lang="en-US" sz="3600" dirty="0" smtClean="0"/>
          </a:p>
          <a:p>
            <a:r>
              <a:rPr lang="en-US" sz="3600" dirty="0" smtClean="0"/>
              <a:t>% </a:t>
            </a:r>
            <a:r>
              <a:rPr lang="en-US" sz="3600" dirty="0" err="1" smtClean="0"/>
              <a:t>reprozip</a:t>
            </a:r>
            <a:r>
              <a:rPr lang="en-US" sz="3600" dirty="0" smtClean="0"/>
              <a:t> trace python </a:t>
            </a:r>
            <a:r>
              <a:rPr lang="en-US" sz="3600" dirty="0" err="1" smtClean="0"/>
              <a:t>test.py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9470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Reviewable research</a:t>
            </a:r>
          </a:p>
          <a:p>
            <a:pPr lvl="1"/>
            <a:r>
              <a:rPr lang="en-US" dirty="0"/>
              <a:t>The descriptions of the research methods can be </a:t>
            </a:r>
            <a:r>
              <a:rPr lang="en-US" dirty="0" smtClean="0"/>
              <a:t>independently </a:t>
            </a:r>
            <a:r>
              <a:rPr lang="en-US" dirty="0"/>
              <a:t>assessed and the results judged credible. </a:t>
            </a:r>
            <a:endParaRPr lang="en-US" dirty="0" smtClean="0"/>
          </a:p>
          <a:p>
            <a:r>
              <a:rPr lang="en-US" dirty="0" smtClean="0"/>
              <a:t>Replicable research</a:t>
            </a:r>
          </a:p>
          <a:p>
            <a:pPr lvl="1"/>
            <a:r>
              <a:rPr lang="en-US" dirty="0"/>
              <a:t>Tools are made available that would allow one to duplicate the results of the </a:t>
            </a:r>
            <a:r>
              <a:rPr lang="en-US" dirty="0" smtClean="0"/>
              <a:t>research.</a:t>
            </a:r>
          </a:p>
          <a:p>
            <a:r>
              <a:rPr lang="en-US" dirty="0" smtClean="0"/>
              <a:t>Confirmable research</a:t>
            </a:r>
          </a:p>
          <a:p>
            <a:pPr lvl="1"/>
            <a:r>
              <a:rPr lang="en-US" dirty="0"/>
              <a:t>The main conclusions of the research can be attained </a:t>
            </a:r>
            <a:r>
              <a:rPr lang="en-US" dirty="0" smtClean="0"/>
              <a:t>independently </a:t>
            </a:r>
            <a:r>
              <a:rPr lang="en-US" dirty="0"/>
              <a:t>without the use of software provided by the author. 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6235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err="1" smtClean="0"/>
              <a:t>Reprozip</a:t>
            </a:r>
            <a:endParaRPr lang="en-US" dirty="0" smtClean="0"/>
          </a:p>
          <a:p>
            <a:pPr lvl="3"/>
            <a:r>
              <a:rPr lang="en-US" dirty="0" smtClean="0"/>
              <a:t>Info: `</a:t>
            </a:r>
            <a:r>
              <a:rPr lang="en-US" dirty="0" err="1" smtClean="0"/>
              <a:t>reprounzip</a:t>
            </a:r>
            <a:r>
              <a:rPr lang="en-US" dirty="0" smtClean="0"/>
              <a:t> info &lt;package&gt;.</a:t>
            </a:r>
            <a:r>
              <a:rPr lang="en-US" dirty="0" err="1" smtClean="0"/>
              <a:t>rpz</a:t>
            </a:r>
            <a:r>
              <a:rPr lang="en-US" dirty="0" smtClean="0"/>
              <a:t>`</a:t>
            </a:r>
          </a:p>
          <a:p>
            <a:pPr lvl="3"/>
            <a:r>
              <a:rPr lang="en-US" dirty="0" smtClean="0"/>
              <a:t>Unpack the </a:t>
            </a:r>
            <a:r>
              <a:rPr lang="en-US" dirty="0" err="1" smtClean="0"/>
              <a:t>rpz</a:t>
            </a:r>
            <a:r>
              <a:rPr lang="en-US" dirty="0" smtClean="0"/>
              <a:t>:</a:t>
            </a:r>
          </a:p>
          <a:p>
            <a:pPr lvl="4"/>
            <a:r>
              <a:rPr lang="en-US" dirty="0" smtClean="0"/>
              <a:t>Pick a compatible unpacker</a:t>
            </a:r>
          </a:p>
          <a:p>
            <a:pPr marL="114300" indent="0">
              <a:buNone/>
            </a:pPr>
            <a:r>
              <a:rPr lang="en-US" sz="1900" dirty="0" smtClean="0"/>
              <a:t>`</a:t>
            </a:r>
            <a:r>
              <a:rPr lang="en-US" sz="1900" dirty="0" err="1" smtClean="0"/>
              <a:t>reprounzip</a:t>
            </a:r>
            <a:r>
              <a:rPr lang="en-US" sz="1900" dirty="0"/>
              <a:t> </a:t>
            </a:r>
            <a:r>
              <a:rPr lang="en-US" sz="1900" dirty="0" smtClean="0"/>
              <a:t>&lt;unpacker&gt; setup &lt;package&gt;.</a:t>
            </a:r>
            <a:r>
              <a:rPr lang="en-US" sz="1900" dirty="0" err="1" smtClean="0"/>
              <a:t>rpz</a:t>
            </a:r>
            <a:r>
              <a:rPr lang="en-US" sz="1900" dirty="0" smtClean="0"/>
              <a:t> &lt;path&gt;`</a:t>
            </a:r>
          </a:p>
          <a:p>
            <a:pPr marL="114300" indent="0">
              <a:buNone/>
            </a:pPr>
            <a:r>
              <a:rPr lang="en-US" sz="1900" dirty="0" smtClean="0"/>
              <a:t>`</a:t>
            </a:r>
            <a:r>
              <a:rPr lang="en-US" sz="1900" dirty="0" err="1" smtClean="0"/>
              <a:t>reprounzip</a:t>
            </a:r>
            <a:r>
              <a:rPr lang="en-US" sz="1900" dirty="0" smtClean="0"/>
              <a:t> &lt;unpacker&gt; run &lt;path&gt;`</a:t>
            </a:r>
          </a:p>
          <a:p>
            <a:pPr marL="114300" indent="0">
              <a:buNone/>
            </a:pPr>
            <a:r>
              <a:rPr lang="en-US" sz="1900" dirty="0"/>
              <a:t>`</a:t>
            </a:r>
            <a:r>
              <a:rPr lang="en-US" sz="1900" dirty="0" err="1"/>
              <a:t>reprounzip</a:t>
            </a:r>
            <a:r>
              <a:rPr lang="en-US" sz="1900" dirty="0"/>
              <a:t> &lt;unpacker&gt; </a:t>
            </a:r>
            <a:r>
              <a:rPr lang="en-US" sz="1900" dirty="0" smtClean="0"/>
              <a:t>run &lt;path&gt; --</a:t>
            </a:r>
            <a:r>
              <a:rPr lang="en-US" sz="1900" dirty="0" err="1" smtClean="0"/>
              <a:t>cmdline</a:t>
            </a:r>
            <a:r>
              <a:rPr lang="en-US" sz="1900" dirty="0" smtClean="0"/>
              <a:t> &lt;new-command-line&gt;`</a:t>
            </a:r>
          </a:p>
          <a:p>
            <a:pPr lvl="4"/>
            <a:r>
              <a:rPr lang="en-US" dirty="0" smtClean="0"/>
              <a:t>ALWAYS cleanup with </a:t>
            </a:r>
          </a:p>
          <a:p>
            <a:pPr marL="1371600" lvl="3" indent="0">
              <a:buNone/>
            </a:pPr>
            <a:r>
              <a:rPr lang="en-US" dirty="0" smtClean="0"/>
              <a:t>`</a:t>
            </a:r>
            <a:r>
              <a:rPr lang="en-US" dirty="0" err="1" smtClean="0"/>
              <a:t>reprounzip</a:t>
            </a:r>
            <a:r>
              <a:rPr lang="en-US" dirty="0" smtClean="0"/>
              <a:t> &lt;unpacker&gt; destroy  &lt;path&gt;`</a:t>
            </a:r>
            <a:endParaRPr lang="en-US" dirty="0"/>
          </a:p>
          <a:p>
            <a:pPr lvl="4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2405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err="1" smtClean="0"/>
              <a:t>Reprozip</a:t>
            </a:r>
            <a:endParaRPr lang="en-US" dirty="0" smtClean="0"/>
          </a:p>
          <a:p>
            <a:pPr lvl="3"/>
            <a:r>
              <a:rPr lang="en-US" dirty="0" smtClean="0"/>
              <a:t>Variety of unpackers:</a:t>
            </a:r>
          </a:p>
          <a:p>
            <a:pPr lvl="4"/>
            <a:r>
              <a:rPr lang="en-US" dirty="0" smtClean="0"/>
              <a:t>Directory </a:t>
            </a:r>
            <a:r>
              <a:rPr lang="mr-IN" dirty="0" smtClean="0"/>
              <a:t>–</a:t>
            </a:r>
            <a:r>
              <a:rPr lang="en-US" dirty="0" smtClean="0"/>
              <a:t> puts everything in a directory, failure prone</a:t>
            </a:r>
          </a:p>
          <a:p>
            <a:pPr lvl="4"/>
            <a:r>
              <a:rPr lang="en-US" dirty="0" err="1" smtClean="0"/>
              <a:t>Chroot</a:t>
            </a:r>
            <a:r>
              <a:rPr lang="mr-IN" dirty="0" smtClean="0"/>
              <a:t>–</a:t>
            </a:r>
            <a:r>
              <a:rPr lang="en-US" dirty="0" smtClean="0"/>
              <a:t> creates a copy of the OS and ‘changes the root’</a:t>
            </a:r>
          </a:p>
          <a:p>
            <a:pPr lvl="4"/>
            <a:r>
              <a:rPr lang="en-US" dirty="0" err="1" smtClean="0"/>
              <a:t>Installpkgs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tries to install packages into the OS environment (</a:t>
            </a:r>
            <a:r>
              <a:rPr lang="en-US" dirty="0" err="1" smtClean="0"/>
              <a:t>linux</a:t>
            </a:r>
            <a:r>
              <a:rPr lang="en-US" dirty="0" smtClean="0"/>
              <a:t> only)</a:t>
            </a:r>
          </a:p>
          <a:p>
            <a:pPr lvl="4"/>
            <a:r>
              <a:rPr lang="en-US" dirty="0" smtClean="0"/>
              <a:t>Vagrant </a:t>
            </a:r>
            <a:r>
              <a:rPr lang="mr-IN" dirty="0" smtClean="0"/>
              <a:t>–</a:t>
            </a:r>
            <a:r>
              <a:rPr lang="en-US" dirty="0" smtClean="0"/>
              <a:t> makes a virtual machine (requires Vagrant and Virtual Box)</a:t>
            </a:r>
          </a:p>
          <a:p>
            <a:pPr lvl="4"/>
            <a:r>
              <a:rPr lang="en-US" dirty="0" smtClean="0"/>
              <a:t>Docker </a:t>
            </a:r>
            <a:r>
              <a:rPr lang="mr-IN" dirty="0" smtClean="0"/>
              <a:t>–</a:t>
            </a:r>
            <a:r>
              <a:rPr lang="en-US" dirty="0" smtClean="0"/>
              <a:t> makes a </a:t>
            </a:r>
            <a:r>
              <a:rPr lang="en-US" dirty="0" err="1" smtClean="0"/>
              <a:t>docker</a:t>
            </a:r>
            <a:r>
              <a:rPr lang="en-US" dirty="0" smtClean="0"/>
              <a:t> container (light weight virtual machine)</a:t>
            </a:r>
          </a:p>
          <a:p>
            <a:pPr lvl="3"/>
            <a:r>
              <a:rPr lang="en-US" dirty="0" smtClean="0"/>
              <a:t>Play time!  (Try the directory unpacker, did it work?)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2107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Dependency hell</a:t>
            </a:r>
          </a:p>
          <a:p>
            <a:pPr lvl="2"/>
            <a:r>
              <a:rPr lang="en-US" dirty="0" smtClean="0"/>
              <a:t>Manual creation of a virtual</a:t>
            </a:r>
            <a:endParaRPr lang="en-US" dirty="0" smtClean="0"/>
          </a:p>
          <a:p>
            <a:pPr lvl="3"/>
            <a:r>
              <a:rPr lang="en-US" sz="2400" dirty="0" smtClean="0"/>
              <a:t>Virtual Box</a:t>
            </a:r>
          </a:p>
          <a:p>
            <a:pPr lvl="3"/>
            <a:r>
              <a:rPr lang="en-US" sz="2400" dirty="0" smtClean="0"/>
              <a:t>Amazon machine image</a:t>
            </a:r>
          </a:p>
          <a:p>
            <a:pPr lvl="3"/>
            <a:r>
              <a:rPr lang="en-US" sz="2400" dirty="0" smtClean="0"/>
              <a:t>Docker image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41042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/>
              <a:t>Software version</a:t>
            </a:r>
          </a:p>
          <a:p>
            <a:pPr lvl="2"/>
            <a:r>
              <a:rPr lang="en-US" dirty="0" smtClean="0"/>
              <a:t>Don’t know or can’t remember what version was used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Version control</a:t>
            </a:r>
          </a:p>
          <a:p>
            <a:pPr lvl="2"/>
            <a:r>
              <a:rPr lang="en-US" dirty="0"/>
              <a:t>Use `tags` to label versions</a:t>
            </a:r>
          </a:p>
          <a:p>
            <a:pPr lvl="3"/>
            <a:r>
              <a:rPr lang="en-US" dirty="0"/>
              <a:t>The bad: tags can be moved</a:t>
            </a:r>
          </a:p>
          <a:p>
            <a:pPr lvl="2"/>
            <a:r>
              <a:rPr lang="en-US" dirty="0"/>
              <a:t>Use commit hashes to identify versions</a:t>
            </a:r>
          </a:p>
          <a:p>
            <a:pPr lvl="3"/>
            <a:r>
              <a:rPr lang="en-US" dirty="0"/>
              <a:t>Commit ID cannot be moved</a:t>
            </a:r>
          </a:p>
          <a:p>
            <a:pPr lvl="2"/>
            <a:r>
              <a:rPr lang="en-US" dirty="0"/>
              <a:t>Use </a:t>
            </a:r>
            <a:r>
              <a:rPr lang="en-US" dirty="0" err="1"/>
              <a:t>Zenodo</a:t>
            </a:r>
            <a:r>
              <a:rPr lang="en-US" dirty="0"/>
              <a:t> to get a DOI (GitHub)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9153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Unit tests prevent again regression bugs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61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Auditable research</a:t>
            </a:r>
          </a:p>
          <a:p>
            <a:pPr lvl="1"/>
            <a:r>
              <a:rPr lang="en-US" dirty="0"/>
              <a:t>The main conclusions of the research can be attained </a:t>
            </a:r>
            <a:r>
              <a:rPr lang="en-US" dirty="0" smtClean="0"/>
              <a:t>independently </a:t>
            </a:r>
            <a:r>
              <a:rPr lang="en-US" dirty="0"/>
              <a:t>without the use of software provided by the author. </a:t>
            </a:r>
            <a:endParaRPr lang="en-US" dirty="0" smtClean="0"/>
          </a:p>
          <a:p>
            <a:r>
              <a:rPr lang="en-US" dirty="0" smtClean="0"/>
              <a:t>Reproducible research</a:t>
            </a:r>
          </a:p>
          <a:p>
            <a:pPr lvl="1"/>
            <a:r>
              <a:rPr lang="en-US" u="sng" dirty="0" smtClean="0"/>
              <a:t>Well-documented </a:t>
            </a:r>
            <a:r>
              <a:rPr lang="en-US" dirty="0"/>
              <a:t>and </a:t>
            </a:r>
            <a:r>
              <a:rPr lang="en-US" u="sng" dirty="0" smtClean="0"/>
              <a:t>code </a:t>
            </a:r>
            <a:r>
              <a:rPr lang="en-US" u="sng" dirty="0"/>
              <a:t>and data </a:t>
            </a:r>
            <a:r>
              <a:rPr lang="en-US" dirty="0"/>
              <a:t>that are </a:t>
            </a:r>
            <a:r>
              <a:rPr lang="en-US" dirty="0" smtClean="0"/>
              <a:t>available </a:t>
            </a:r>
            <a:r>
              <a:rPr lang="en-US" dirty="0"/>
              <a:t>that would allow one to (a) </a:t>
            </a:r>
            <a:r>
              <a:rPr lang="en-US" u="sng" dirty="0"/>
              <a:t>fully audit </a:t>
            </a:r>
            <a:r>
              <a:rPr lang="en-US" dirty="0"/>
              <a:t>the computational procedure, (b) </a:t>
            </a:r>
            <a:r>
              <a:rPr lang="en-US" u="sng" dirty="0"/>
              <a:t>replicate</a:t>
            </a:r>
            <a:r>
              <a:rPr lang="en-US" dirty="0"/>
              <a:t> and also independently reproduce the results of the research, and (c) </a:t>
            </a:r>
            <a:r>
              <a:rPr lang="en-US" u="sng" dirty="0"/>
              <a:t>extend</a:t>
            </a:r>
            <a:r>
              <a:rPr lang="en-US" dirty="0"/>
              <a:t> the results or apply the method to new problems.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61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Reproducibility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Can an experimental result be reproduced?</a:t>
            </a:r>
          </a:p>
          <a:p>
            <a:r>
              <a:rPr lang="en-US" dirty="0" smtClean="0"/>
              <a:t>Reproducibility comes in different flavors</a:t>
            </a:r>
          </a:p>
          <a:p>
            <a:pPr lvl="1"/>
            <a:r>
              <a:rPr lang="en-US" dirty="0" smtClean="0"/>
              <a:t>Same data, same analyses (Reproducible)</a:t>
            </a:r>
          </a:p>
          <a:p>
            <a:pPr lvl="1"/>
            <a:r>
              <a:rPr lang="en-US" dirty="0" smtClean="0"/>
              <a:t>Similar data, same analyses (Replicability)</a:t>
            </a:r>
          </a:p>
          <a:p>
            <a:pPr lvl="1"/>
            <a:r>
              <a:rPr lang="en-US" dirty="0" smtClean="0"/>
              <a:t>Same data, similar analyses (Robustness)</a:t>
            </a:r>
          </a:p>
          <a:p>
            <a:pPr lvl="1"/>
            <a:r>
              <a:rPr lang="en-US" dirty="0" smtClean="0"/>
              <a:t>Others?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Today I’ll use </a:t>
            </a:r>
            <a:r>
              <a:rPr lang="en-US" b="1" u="sng" dirty="0" smtClean="0"/>
              <a:t>Reproducibility</a:t>
            </a:r>
            <a:r>
              <a:rPr lang="en-US" dirty="0" smtClean="0"/>
              <a:t> to cover all of these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6792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9289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Epic fail </a:t>
            </a:r>
            <a:r>
              <a:rPr lang="en-US" dirty="0" smtClean="0"/>
              <a:t>Schadenfreude parade*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17500" y="5179378"/>
            <a:ext cx="85471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252525"/>
                </a:solidFill>
                <a:latin typeface="Arial" charset="0"/>
              </a:rPr>
              <a:t>*a feeling of </a:t>
            </a:r>
            <a:r>
              <a:rPr lang="en-US" dirty="0" smtClean="0">
                <a:latin typeface="Arial" charset="0"/>
              </a:rPr>
              <a:t>joy</a:t>
            </a:r>
            <a:r>
              <a:rPr lang="en-US" dirty="0" smtClean="0">
                <a:solidFill>
                  <a:srgbClr val="252525"/>
                </a:solidFill>
                <a:latin typeface="Arial" charset="0"/>
              </a:rPr>
              <a:t> that comes from seeing or hearing about another person's troubles or failures. </a:t>
            </a:r>
            <a:r>
              <a:rPr lang="mr-IN" dirty="0" smtClean="0">
                <a:solidFill>
                  <a:srgbClr val="252525"/>
                </a:solidFill>
                <a:latin typeface="Arial" charset="0"/>
              </a:rPr>
              <a:t>–</a:t>
            </a:r>
            <a:r>
              <a:rPr lang="en-US" dirty="0" smtClean="0">
                <a:solidFill>
                  <a:srgbClr val="252525"/>
                </a:solidFill>
                <a:latin typeface="Arial" charset="0"/>
              </a:rPr>
              <a:t> Wikipedia</a:t>
            </a:r>
          </a:p>
          <a:p>
            <a:endParaRPr lang="en-US" dirty="0">
              <a:solidFill>
                <a:srgbClr val="252525"/>
              </a:solidFill>
              <a:latin typeface="Arial" charset="0"/>
            </a:endParaRPr>
          </a:p>
          <a:p>
            <a:r>
              <a:rPr lang="en-US" dirty="0">
                <a:solidFill>
                  <a:srgbClr val="252525"/>
                </a:solidFill>
                <a:latin typeface="Arial" charset="0"/>
              </a:rPr>
              <a:t>I share this with you so you can be an advocate for these ideas in your team.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976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Epic fail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In 2011, Bayer (pharmaceuticals) tried to replicate 67 important </a:t>
            </a:r>
            <a:r>
              <a:rPr lang="en-US" dirty="0" smtClean="0"/>
              <a:t>papers</a:t>
            </a:r>
          </a:p>
          <a:p>
            <a:pPr lvl="1"/>
            <a:r>
              <a:rPr lang="en-US" dirty="0" smtClean="0"/>
              <a:t>Oncology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omen’s health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ardiovascular </a:t>
            </a:r>
            <a:r>
              <a:rPr lang="en-US" dirty="0"/>
              <a:t>medicine </a:t>
            </a:r>
            <a:endParaRPr lang="en-US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Only </a:t>
            </a:r>
            <a:r>
              <a:rPr lang="en-US" sz="4000" b="1" dirty="0">
                <a:solidFill>
                  <a:srgbClr val="FF0000"/>
                </a:solidFill>
              </a:rPr>
              <a:t>about 21% were </a:t>
            </a:r>
            <a:r>
              <a:rPr lang="en-US" sz="4000" b="1" dirty="0" smtClean="0">
                <a:solidFill>
                  <a:srgbClr val="FF0000"/>
                </a:solidFill>
              </a:rPr>
              <a:t>reproducible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" y="6248400"/>
            <a:ext cx="78486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00" dirty="0"/>
              <a:t>Begley, C. G.; Ellis, L. M. (2012). "Drug development: Raise standards for preclinical cancer research". </a:t>
            </a:r>
            <a:r>
              <a:rPr lang="en-US" sz="1000" i="1" dirty="0"/>
              <a:t>Nature</a:t>
            </a:r>
            <a:r>
              <a:rPr lang="en-US" sz="1000" dirty="0"/>
              <a:t> </a:t>
            </a:r>
            <a:r>
              <a:rPr lang="en-US" sz="1000" b="1" dirty="0"/>
              <a:t>483</a:t>
            </a:r>
            <a:r>
              <a:rPr lang="en-US" sz="1000" dirty="0"/>
              <a:t> (7391): 531–533.</a:t>
            </a:r>
          </a:p>
        </p:txBody>
      </p:sp>
    </p:spTree>
    <p:extLst>
      <p:ext uri="{BB962C8B-B14F-4D97-AF65-F5344CB8AC3E}">
        <p14:creationId xmlns:p14="http://schemas.microsoft.com/office/powerpoint/2010/main" val="69014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part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In 2012, </a:t>
            </a:r>
            <a:r>
              <a:rPr lang="en-US" dirty="0" smtClean="0"/>
              <a:t>Amgen published a report in Nature</a:t>
            </a:r>
          </a:p>
          <a:p>
            <a:pPr lvl="1"/>
            <a:r>
              <a:rPr lang="en-US" dirty="0" smtClean="0"/>
              <a:t>Examined 53 landmark studies in cancer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6 of 53 (11%) were reproducible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6248400"/>
            <a:ext cx="78486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00" dirty="0"/>
              <a:t>Begley, C. G.; Ellis, L. M. (2012). "Drug development: Raise standards for preclinical cancer research". </a:t>
            </a:r>
            <a:r>
              <a:rPr lang="en-US" sz="1000" i="1" dirty="0"/>
              <a:t>Nature</a:t>
            </a:r>
            <a:r>
              <a:rPr lang="en-US" sz="1000" dirty="0"/>
              <a:t> </a:t>
            </a:r>
            <a:r>
              <a:rPr lang="en-US" sz="1000" b="1" dirty="0"/>
              <a:t>483</a:t>
            </a:r>
            <a:r>
              <a:rPr lang="en-US" sz="1000" dirty="0"/>
              <a:t> (7391): 531–533.</a:t>
            </a:r>
          </a:p>
        </p:txBody>
      </p:sp>
    </p:spTree>
    <p:extLst>
      <p:ext uri="{BB962C8B-B14F-4D97-AF65-F5344CB8AC3E}">
        <p14:creationId xmlns:p14="http://schemas.microsoft.com/office/powerpoint/2010/main" val="79701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Epic fail, part 3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6504801"/>
            <a:ext cx="754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1200" dirty="0" err="1" smtClean="0"/>
              <a:t>Ionnidis</a:t>
            </a:r>
            <a:r>
              <a:rPr lang="en-US" sz="1200" dirty="0" smtClean="0"/>
              <a:t>, P. et al. </a:t>
            </a:r>
            <a:r>
              <a:rPr lang="en-US" sz="1200" i="1" dirty="0" smtClean="0"/>
              <a:t>Repeatability of published microarray gene expression analyses. Nat Gen , 41:2, Feb 2009 </a:t>
            </a:r>
            <a:endParaRPr lang="en-US" sz="1200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60600"/>
            <a:ext cx="9144000" cy="426339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15900" y="1507867"/>
            <a:ext cx="8686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Attempt to reproduce 18 tables and figures </a:t>
            </a:r>
            <a:r>
              <a:rPr lang="en-US" sz="2400" dirty="0" smtClean="0"/>
              <a:t>papers </a:t>
            </a:r>
            <a:r>
              <a:rPr lang="en-US" sz="2400" dirty="0"/>
              <a:t>published in Nature </a:t>
            </a:r>
            <a:r>
              <a:rPr lang="en-US" sz="2400" dirty="0" smtClean="0"/>
              <a:t>Genetics </a:t>
            </a:r>
            <a:r>
              <a:rPr lang="en-US" sz="2400" smtClean="0"/>
              <a:t>using microarrays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85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13341</TotalTime>
  <Words>1748</Words>
  <Application>Microsoft Macintosh PowerPoint</Application>
  <PresentationFormat>On-screen Show (4:3)</PresentationFormat>
  <Paragraphs>268</Paragraphs>
  <Slides>34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Calibri</vt:lpstr>
      <vt:lpstr>Lora</vt:lpstr>
      <vt:lpstr>Mangal</vt:lpstr>
      <vt:lpstr>Arial</vt:lpstr>
      <vt:lpstr>Office Theme</vt:lpstr>
      <vt:lpstr>Software Engineering for Data Scientists</vt:lpstr>
      <vt:lpstr>Overview</vt:lpstr>
      <vt:lpstr>Terminology</vt:lpstr>
      <vt:lpstr>Terminology</vt:lpstr>
      <vt:lpstr>Reproducibility</vt:lpstr>
      <vt:lpstr>Epic fail Schadenfreude parade*</vt:lpstr>
      <vt:lpstr>Epic fail</vt:lpstr>
      <vt:lpstr>Epic fail, part 2</vt:lpstr>
      <vt:lpstr>Epic fail, part 3</vt:lpstr>
      <vt:lpstr>Epic fails in medicine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fail, global impact</vt:lpstr>
      <vt:lpstr>Epic failure, part 4</vt:lpstr>
      <vt:lpstr>Why is this happening?</vt:lpstr>
      <vt:lpstr>p-hacking</vt:lpstr>
      <vt:lpstr>Data</vt:lpstr>
      <vt:lpstr>Data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Why is this happening?</vt:lpstr>
      <vt:lpstr>Software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 Beck</cp:lastModifiedBy>
  <cp:revision>548</cp:revision>
  <dcterms:created xsi:type="dcterms:W3CDTF">2015-01-21T04:58:27Z</dcterms:created>
  <dcterms:modified xsi:type="dcterms:W3CDTF">2017-03-13T22:27:07Z</dcterms:modified>
</cp:coreProperties>
</file>

<file path=docProps/thumbnail.jpeg>
</file>